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1026" r:id="rId4"/>
    <p:sldId id="1027" r:id="rId5"/>
    <p:sldId id="1028" r:id="rId6"/>
    <p:sldId id="1029" r:id="rId7"/>
    <p:sldId id="1031" r:id="rId8"/>
    <p:sldId id="1032" r:id="rId9"/>
    <p:sldId id="1034" r:id="rId10"/>
    <p:sldId id="269" r:id="rId11"/>
    <p:sldId id="272" r:id="rId12"/>
    <p:sldId id="273" r:id="rId13"/>
    <p:sldId id="274" r:id="rId14"/>
    <p:sldId id="1036" r:id="rId15"/>
    <p:sldId id="1037" r:id="rId16"/>
    <p:sldId id="1038" r:id="rId17"/>
    <p:sldId id="1039" r:id="rId18"/>
    <p:sldId id="1040" r:id="rId19"/>
    <p:sldId id="1041" r:id="rId20"/>
    <p:sldId id="1035" r:id="rId21"/>
    <p:sldId id="260" r:id="rId22"/>
    <p:sldId id="261" r:id="rId23"/>
    <p:sldId id="276" r:id="rId24"/>
    <p:sldId id="1033" r:id="rId25"/>
    <p:sldId id="268" r:id="rId26"/>
    <p:sldId id="26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gpV6uiOPE1v1G6dkXxkyipIIw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97"/>
  </p:normalViewPr>
  <p:slideViewPr>
    <p:cSldViewPr snapToGrid="0">
      <p:cViewPr varScale="1">
        <p:scale>
          <a:sx n="113" d="100"/>
          <a:sy n="113" d="100"/>
        </p:scale>
        <p:origin x="184" y="9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812103c7a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1812103c7a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709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184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51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100" dirty="0"/>
              <a:t>(</a:t>
            </a:r>
            <a:r>
              <a:rPr lang="en-IN" sz="1100" dirty="0" err="1"/>
              <a:t>Inotify</a:t>
            </a:r>
            <a:r>
              <a:rPr lang="en-IN" sz="1100" dirty="0"/>
              <a:t> and </a:t>
            </a:r>
            <a:r>
              <a:rPr lang="en-IN" sz="1100" dirty="0" err="1"/>
              <a:t>FAnotify</a:t>
            </a:r>
            <a:r>
              <a:rPr lang="en-IN" sz="1100" dirty="0"/>
              <a:t>?? No system call </a:t>
            </a:r>
            <a:r>
              <a:rPr lang="en-IN" sz="1100" dirty="0" err="1"/>
              <a:t>paramters</a:t>
            </a:r>
            <a:r>
              <a:rPr lang="en-IN" sz="11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942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Tactic Techniques and Procedures</a:t>
            </a:r>
            <a:endParaRPr/>
          </a:p>
        </p:txBody>
      </p:sp>
      <p:sp>
        <p:nvSpPr>
          <p:cNvPr id="95" name="Google Shape;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/>
          <p:nvPr/>
        </p:nvSpPr>
        <p:spPr>
          <a:xfrm>
            <a:off x="0" y="-26275"/>
            <a:ext cx="9144000" cy="5169900"/>
          </a:xfrm>
          <a:prstGeom prst="rect">
            <a:avLst/>
          </a:prstGeom>
          <a:solidFill>
            <a:srgbClr val="7F39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058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0"/>
          <p:cNvSpPr txBox="1">
            <a:spLocks noGrp="1"/>
          </p:cNvSpPr>
          <p:nvPr>
            <p:ph type="ctrTitle"/>
          </p:nvPr>
        </p:nvSpPr>
        <p:spPr>
          <a:xfrm>
            <a:off x="771075" y="2270675"/>
            <a:ext cx="6981600" cy="17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ubTitle" idx="1"/>
          </p:nvPr>
        </p:nvSpPr>
        <p:spPr>
          <a:xfrm>
            <a:off x="771075" y="4017076"/>
            <a:ext cx="78414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 Light"/>
              <a:buNone/>
              <a:defRPr>
                <a:solidFill>
                  <a:schemeClr val="accent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8" name="Google Shape;1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7400" y="478050"/>
            <a:ext cx="1335925" cy="7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>
            <a:spLocks noGrp="1"/>
          </p:cNvSpPr>
          <p:nvPr>
            <p:ph type="title"/>
          </p:nvPr>
        </p:nvSpPr>
        <p:spPr>
          <a:xfrm>
            <a:off x="494100" y="724200"/>
            <a:ext cx="4045200" cy="19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3600"/>
              <a:buNone/>
              <a:defRPr sz="3600">
                <a:solidFill>
                  <a:srgbClr val="7F397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3600"/>
              <a:buNone/>
              <a:defRPr sz="3600">
                <a:solidFill>
                  <a:srgbClr val="7F397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3600"/>
              <a:buNone/>
              <a:defRPr sz="3600">
                <a:solidFill>
                  <a:srgbClr val="7F397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3600"/>
              <a:buNone/>
              <a:defRPr sz="3600">
                <a:solidFill>
                  <a:srgbClr val="7F397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3600"/>
              <a:buNone/>
              <a:defRPr sz="3600">
                <a:solidFill>
                  <a:srgbClr val="7F397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3600"/>
              <a:buNone/>
              <a:defRPr sz="3600">
                <a:solidFill>
                  <a:srgbClr val="7F397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3600"/>
              <a:buNone/>
              <a:defRPr sz="3600">
                <a:solidFill>
                  <a:srgbClr val="7F397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3600"/>
              <a:buNone/>
              <a:defRPr sz="3600">
                <a:solidFill>
                  <a:srgbClr val="7F397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subTitle" idx="1"/>
          </p:nvPr>
        </p:nvSpPr>
        <p:spPr>
          <a:xfrm>
            <a:off x="4941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>
            <a:spLocks noGrp="1"/>
          </p:cNvSpPr>
          <p:nvPr>
            <p:ph type="title"/>
          </p:nvPr>
        </p:nvSpPr>
        <p:spPr>
          <a:xfrm>
            <a:off x="471900" y="433925"/>
            <a:ext cx="77559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98250" y="92550"/>
            <a:ext cx="81735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/>
        </p:nvSpPr>
        <p:spPr>
          <a:xfrm rot="10800000" flipH="1">
            <a:off x="3276600" y="87625"/>
            <a:ext cx="5867400" cy="505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1200"/>
              <a:buNone/>
              <a:defRPr sz="1200">
                <a:solidFill>
                  <a:srgbClr val="7F3971"/>
                </a:solidFill>
              </a:defRPr>
            </a:lvl1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>
            <a:spLocks noGrp="1"/>
          </p:cNvSpPr>
          <p:nvPr>
            <p:ph type="title" hasCustomPrompt="1"/>
          </p:nvPr>
        </p:nvSpPr>
        <p:spPr>
          <a:xfrm>
            <a:off x="475500" y="877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Inter ExtraLight"/>
              <a:buNone/>
              <a:defRPr sz="120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475500" y="2923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718850" y="1962775"/>
            <a:ext cx="62271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9425" y="619500"/>
            <a:ext cx="1284125" cy="7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2"/>
          <p:cNvSpPr/>
          <p:nvPr/>
        </p:nvSpPr>
        <p:spPr>
          <a:xfrm>
            <a:off x="8289400" y="144225"/>
            <a:ext cx="759900" cy="368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7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7F397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/>
          <p:nvPr/>
        </p:nvSpPr>
        <p:spPr>
          <a:xfrm rot="10800000" flipH="1">
            <a:off x="0" y="78900"/>
            <a:ext cx="9144000" cy="506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9"/>
          <p:cNvSpPr txBox="1">
            <a:spLocks noGrp="1"/>
          </p:cNvSpPr>
          <p:nvPr>
            <p:ph type="title"/>
          </p:nvPr>
        </p:nvSpPr>
        <p:spPr>
          <a:xfrm>
            <a:off x="471900" y="433925"/>
            <a:ext cx="77559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71"/>
              </a:buClr>
              <a:buSzPts val="2700"/>
              <a:buFont typeface="Inter ExtraBold"/>
              <a:buNone/>
              <a:defRPr sz="2700" b="0" i="0" u="none" strike="noStrike" cap="none">
                <a:solidFill>
                  <a:srgbClr val="7F397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sz="27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sz="27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sz="27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sz="27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sz="27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sz="27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sz="27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sz="27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body" idx="1"/>
          </p:nvPr>
        </p:nvSpPr>
        <p:spPr>
          <a:xfrm>
            <a:off x="471900" y="1309475"/>
            <a:ext cx="8185200" cy="3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" name="Google Shape;10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56285" y="177485"/>
            <a:ext cx="632328" cy="3237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mhanawal@iitb.ac.i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89890" y="1513712"/>
            <a:ext cx="8431202" cy="1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br>
              <a:rPr lang="en-IN" sz="2800" dirty="0"/>
            </a:br>
            <a:r>
              <a:rPr lang="en-IN" sz="2800" dirty="0" err="1"/>
              <a:t>Osquery</a:t>
            </a:r>
            <a:r>
              <a:rPr lang="en-IN" sz="2800" dirty="0"/>
              <a:t> for Endpoint Visibility and Threat Analysis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IIT Jammu: Sec Workshop</a:t>
            </a:r>
            <a:br>
              <a:rPr lang="en-IN" sz="2800" dirty="0"/>
            </a:br>
            <a:r>
              <a:rPr lang="en-IN" sz="2800" dirty="0"/>
              <a:t>22-23</a:t>
            </a:r>
            <a:r>
              <a:rPr lang="en-IN" sz="2800" baseline="30000" dirty="0"/>
              <a:t>rd</a:t>
            </a:r>
            <a:r>
              <a:rPr lang="en-IN" sz="2800" dirty="0"/>
              <a:t> February 2023</a:t>
            </a:r>
            <a:br>
              <a:rPr lang="en-IN" sz="2800" dirty="0"/>
            </a:br>
            <a:br>
              <a:rPr lang="en-IN" sz="2900" dirty="0"/>
            </a:br>
            <a:r>
              <a:rPr lang="en-IN" sz="2400" dirty="0"/>
              <a:t>Prof. Manjesh K. Hanawal </a:t>
            </a:r>
            <a:br>
              <a:rPr lang="en-IN" sz="2400" dirty="0"/>
            </a:br>
            <a:r>
              <a:rPr lang="en-IN" sz="2400" dirty="0"/>
              <a:t>IIT Bombay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2400" dirty="0"/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125" y="251162"/>
            <a:ext cx="1307750" cy="12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106" y="189754"/>
            <a:ext cx="1767518" cy="90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424" y="1094603"/>
            <a:ext cx="1673200" cy="9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33907" y="337893"/>
            <a:ext cx="7055463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3200" dirty="0"/>
              <a:t>Contextualization of logs</a:t>
            </a:r>
            <a:endParaRPr sz="3200" dirty="0">
              <a:solidFill>
                <a:srgbClr val="CFB8CA"/>
              </a:solidFill>
            </a:endParaRPr>
          </a:p>
        </p:txBody>
      </p:sp>
      <p:sp>
        <p:nvSpPr>
          <p:cNvPr id="9" name="Google Shape;80;p15">
            <a:extLst>
              <a:ext uri="{FF2B5EF4-FFF2-40B4-BE49-F238E27FC236}">
                <a16:creationId xmlns:a16="http://schemas.microsoft.com/office/drawing/2014/main" id="{430F0EA8-997F-9D4B-A4A7-9F9FA8043AB1}"/>
              </a:ext>
            </a:extLst>
          </p:cNvPr>
          <p:cNvSpPr/>
          <p:nvPr/>
        </p:nvSpPr>
        <p:spPr>
          <a:xfrm>
            <a:off x="621236" y="1414665"/>
            <a:ext cx="3045816" cy="3006260"/>
          </a:xfrm>
          <a:prstGeom prst="flowChartDocument">
            <a:avLst/>
          </a:prstGeom>
          <a:gradFill flip="none" rotWithShape="1">
            <a:gsLst>
              <a:gs pos="0">
                <a:srgbClr val="C1A3F9">
                  <a:shade val="30000"/>
                  <a:satMod val="115000"/>
                </a:srgbClr>
              </a:gs>
              <a:gs pos="50000">
                <a:srgbClr val="C1A3F9">
                  <a:shade val="67500"/>
                  <a:satMod val="115000"/>
                </a:srgbClr>
              </a:gs>
              <a:gs pos="100000">
                <a:srgbClr val="C1A3F9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endParaRPr lang="en-GB" sz="1600" b="1" dirty="0">
              <a:solidFill>
                <a:schemeClr val="dk2"/>
              </a:solidFill>
            </a:endParaRPr>
          </a:p>
          <a:p>
            <a:pPr marL="457200" indent="-330200">
              <a:lnSpc>
                <a:spcPct val="115000"/>
              </a:lnSpc>
              <a:buClr>
                <a:schemeClr val="dk2"/>
              </a:buClr>
              <a:buSzPts val="1600"/>
              <a:buFont typeface="Arial"/>
              <a:buChar char="●"/>
            </a:pPr>
            <a:r>
              <a:rPr lang="en-GB" sz="1600" b="1" dirty="0">
                <a:solidFill>
                  <a:schemeClr val="dk2"/>
                </a:solidFill>
              </a:rPr>
              <a:t>Collection of required information from endpoints</a:t>
            </a:r>
          </a:p>
          <a:p>
            <a:pPr marL="457200" indent="-330200">
              <a:lnSpc>
                <a:spcPct val="115000"/>
              </a:lnSpc>
              <a:buClr>
                <a:schemeClr val="dk2"/>
              </a:buClr>
              <a:buSzPts val="1600"/>
              <a:buFont typeface="Arial"/>
              <a:buChar char="●"/>
            </a:pPr>
            <a:r>
              <a:rPr lang="en-GB" sz="1600" b="1" dirty="0">
                <a:solidFill>
                  <a:schemeClr val="dk2"/>
                </a:solidFill>
              </a:rPr>
              <a:t>Collection of logs to a central location</a:t>
            </a:r>
            <a:endParaRPr sz="1600" b="1" dirty="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 b="1" dirty="0">
                <a:solidFill>
                  <a:schemeClr val="dk2"/>
                </a:solidFill>
              </a:rPr>
              <a:t>Contextualization logs and system state</a:t>
            </a:r>
            <a:endParaRPr sz="1600" b="1" dirty="0">
              <a:solidFill>
                <a:schemeClr val="dk2"/>
              </a:solidFill>
            </a:endParaRPr>
          </a:p>
        </p:txBody>
      </p:sp>
      <p:sp>
        <p:nvSpPr>
          <p:cNvPr id="11" name="Google Shape;87;p16">
            <a:extLst>
              <a:ext uri="{FF2B5EF4-FFF2-40B4-BE49-F238E27FC236}">
                <a16:creationId xmlns:a16="http://schemas.microsoft.com/office/drawing/2014/main" id="{8DFDBE9E-E0B0-E046-8162-8D2BCD08485E}"/>
              </a:ext>
            </a:extLst>
          </p:cNvPr>
          <p:cNvSpPr txBox="1">
            <a:spLocks/>
          </p:cNvSpPr>
          <p:nvPr/>
        </p:nvSpPr>
        <p:spPr>
          <a:xfrm>
            <a:off x="4572000" y="1336288"/>
            <a:ext cx="4241075" cy="191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00050" indent="-285750">
              <a:lnSpc>
                <a:spcPct val="120000"/>
              </a:lnSpc>
              <a:buClrTx/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</a:rPr>
              <a:t>Collection of required information from endpoints in the real time.</a:t>
            </a:r>
          </a:p>
          <a:p>
            <a:pPr marL="400050" indent="-285750">
              <a:lnSpc>
                <a:spcPct val="120000"/>
              </a:lnSpc>
              <a:buClrTx/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</a:rPr>
              <a:t>Contextualize collected data.</a:t>
            </a:r>
          </a:p>
          <a:p>
            <a:pPr marL="400050" indent="-285750">
              <a:lnSpc>
                <a:spcPct val="120000"/>
              </a:lnSpc>
              <a:buClrTx/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</a:rPr>
              <a:t>Customization of data to be collected on the fly.</a:t>
            </a:r>
          </a:p>
        </p:txBody>
      </p:sp>
      <p:sp>
        <p:nvSpPr>
          <p:cNvPr id="12" name="Google Shape;88;p16">
            <a:extLst>
              <a:ext uri="{FF2B5EF4-FFF2-40B4-BE49-F238E27FC236}">
                <a16:creationId xmlns:a16="http://schemas.microsoft.com/office/drawing/2014/main" id="{BECAC8B6-89D3-8140-8E9D-BA65883BF336}"/>
              </a:ext>
            </a:extLst>
          </p:cNvPr>
          <p:cNvSpPr/>
          <p:nvPr/>
        </p:nvSpPr>
        <p:spPr>
          <a:xfrm flipV="1">
            <a:off x="3746926" y="2390959"/>
            <a:ext cx="745200" cy="2026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1D77A-DDBC-71DB-66F8-1C77FB8399A9}"/>
              </a:ext>
            </a:extLst>
          </p:cNvPr>
          <p:cNvSpPr txBox="1"/>
          <p:nvPr/>
        </p:nvSpPr>
        <p:spPr>
          <a:xfrm>
            <a:off x="4810540" y="3410099"/>
            <a:ext cx="35057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Proprietary agents that hook kernel for real time logging are available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FortiEDR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Singularity by Sentinel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Carbon black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9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33907" y="337893"/>
            <a:ext cx="7055463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1" dirty="0" err="1">
                <a:latin typeface="+mj-lt"/>
              </a:rPr>
              <a:t>Osquery</a:t>
            </a:r>
            <a:r>
              <a:rPr lang="en-US" sz="3200" b="1" dirty="0">
                <a:latin typeface="+mj-lt"/>
              </a:rPr>
              <a:t>: </a:t>
            </a:r>
            <a:r>
              <a:rPr lang="en-IN" sz="3200" b="1" dirty="0">
                <a:latin typeface="+mj-lt"/>
              </a:rPr>
              <a:t>Endpoint visibility</a:t>
            </a:r>
            <a:endParaRPr sz="3200" b="1" dirty="0">
              <a:solidFill>
                <a:srgbClr val="CFB8CA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4844FE-19E8-7F4B-BADF-9830E19AD271}"/>
              </a:ext>
            </a:extLst>
          </p:cNvPr>
          <p:cNvSpPr/>
          <p:nvPr/>
        </p:nvSpPr>
        <p:spPr>
          <a:xfrm>
            <a:off x="433907" y="1036438"/>
            <a:ext cx="68318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 data collection agent that is lightweight, configurable, easily accessible, 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by Facebook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Abstracts OS as SQLite database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Snapshot view of OS State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and Open Source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Transferred to the Linux Foundation in 2019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60B6430-FC15-5D4E-ABCF-0E849DF4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996" y="2427727"/>
            <a:ext cx="2225708" cy="63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6BFDB1-E81C-2449-8E93-6771BDF7E10D}"/>
              </a:ext>
            </a:extLst>
          </p:cNvPr>
          <p:cNvSpPr/>
          <p:nvPr/>
        </p:nvSpPr>
        <p:spPr>
          <a:xfrm>
            <a:off x="588484" y="2988951"/>
            <a:ext cx="5143936" cy="2359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Helvetica" pitchFamily="2" charset="0"/>
              </a:rPr>
              <a:t>Exposing an operating system as a high-performance</a:t>
            </a:r>
          </a:p>
          <a:p>
            <a:r>
              <a:rPr lang="en-IN" sz="1600" dirty="0">
                <a:latin typeface="Helvetica" pitchFamily="2" charset="0"/>
              </a:rPr>
              <a:t>relational database.</a:t>
            </a:r>
          </a:p>
          <a:p>
            <a:endParaRPr lang="en-IN" sz="1600" dirty="0">
              <a:latin typeface="Helvetica" pitchFamily="2" charset="0"/>
            </a:endParaRPr>
          </a:p>
          <a:p>
            <a:pPr marL="285750" lvl="5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Lato" panose="020F0502020204030203" pitchFamily="34" charset="0"/>
              </a:rPr>
              <a:t>Performant endpoint visibility</a:t>
            </a:r>
          </a:p>
          <a:p>
            <a:pPr marL="285750" lvl="5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Lato" panose="020F0502020204030203" pitchFamily="34" charset="0"/>
              </a:rPr>
              <a:t>Query devices like a database</a:t>
            </a:r>
          </a:p>
          <a:p>
            <a:pPr marL="285750" lvl="5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Lato" panose="020F0502020204030203" pitchFamily="34" charset="0"/>
              </a:rPr>
              <a:t>Fast and tested</a:t>
            </a:r>
          </a:p>
          <a:p>
            <a:pPr marL="285750" lvl="5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Lato" panose="020F0502020204030203" pitchFamily="34" charset="0"/>
              </a:rPr>
              <a:t>Runs everywhere</a:t>
            </a:r>
          </a:p>
          <a:p>
            <a:pPr marL="285750" lvl="5" indent="-285750" fontAlgn="base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  <a:latin typeface="Arial" panose="020B0604020202020204" pitchFamily="34" charset="0"/>
              </a:rPr>
              <a:t>Large-scale host monitoring</a:t>
            </a:r>
            <a:endParaRPr lang="en-IN" sz="1600" dirty="0">
              <a:solidFill>
                <a:schemeClr val="bg2"/>
              </a:solidFill>
              <a:latin typeface="Lato" panose="020F0502020204030203" pitchFamily="34" charset="0"/>
            </a:endParaRPr>
          </a:p>
          <a:p>
            <a:endParaRPr lang="en-IN" sz="1600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53956-F735-D682-0E68-6FE354AD50FD}"/>
              </a:ext>
            </a:extLst>
          </p:cNvPr>
          <p:cNvSpPr txBox="1"/>
          <p:nvPr/>
        </p:nvSpPr>
        <p:spPr>
          <a:xfrm>
            <a:off x="4255912" y="4058705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Kernel versions are taken care by </a:t>
            </a:r>
            <a:r>
              <a:rPr lang="en-US" sz="1800" dirty="0" err="1">
                <a:solidFill>
                  <a:schemeClr val="accent1"/>
                </a:solidFill>
              </a:rPr>
              <a:t>Osquery</a:t>
            </a:r>
            <a:r>
              <a:rPr lang="en-US" sz="1800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4634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33907" y="337893"/>
            <a:ext cx="7055463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 err="1">
                <a:latin typeface="+mj-lt"/>
              </a:rPr>
              <a:t>Osquery</a:t>
            </a:r>
            <a:r>
              <a:rPr lang="en-IN" sz="3200" b="1" dirty="0">
                <a:latin typeface="+mj-lt"/>
              </a:rPr>
              <a:t> Schemas</a:t>
            </a:r>
            <a:endParaRPr sz="3200" dirty="0">
              <a:solidFill>
                <a:srgbClr val="CFB8CA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878E4-8913-4F4A-AB1A-AAFFCF3C5D80}"/>
              </a:ext>
            </a:extLst>
          </p:cNvPr>
          <p:cNvSpPr txBox="1"/>
          <p:nvPr/>
        </p:nvSpPr>
        <p:spPr>
          <a:xfrm>
            <a:off x="545699" y="1192863"/>
            <a:ext cx="4313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Osquery</a:t>
            </a:r>
            <a:r>
              <a:rPr lang="en-IN" sz="1800" dirty="0"/>
              <a:t> uses SQL tables to represent abstract concepts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running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loaded kernel modules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open network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hardware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file hashes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772EA-D8AC-C24E-9FAA-59EF1647F701}"/>
              </a:ext>
            </a:extLst>
          </p:cNvPr>
          <p:cNvSpPr txBox="1"/>
          <p:nvPr/>
        </p:nvSpPr>
        <p:spPr>
          <a:xfrm>
            <a:off x="2272899" y="3778186"/>
            <a:ext cx="24492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effectLst/>
                <a:latin typeface="Lato" panose="020F0502020204030203" pitchFamily="34" charset="0"/>
              </a:rPr>
              <a:t>Total tables : 277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Lato" panose="020F0502020204030203" pitchFamily="34" charset="0"/>
              </a:rPr>
              <a:t>For Linux : 158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Lato" panose="020F0502020204030203" pitchFamily="34" charset="0"/>
              </a:rPr>
              <a:t>For Windows : 104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Lato" panose="020F0502020204030203" pitchFamily="34" charset="0"/>
              </a:rPr>
              <a:t>For MacOS : 191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Lato" panose="020F0502020204030203" pitchFamily="34" charset="0"/>
              </a:rPr>
              <a:t>For Free BSD : 53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6401220-E1EF-1447-8157-AB03A3DB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82" y="742900"/>
            <a:ext cx="3346132" cy="369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3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33907" y="337893"/>
            <a:ext cx="7055463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 err="1"/>
              <a:t>Osquery</a:t>
            </a:r>
            <a:r>
              <a:rPr lang="en-IN" sz="3200" b="1" dirty="0"/>
              <a:t> Advantages</a:t>
            </a:r>
            <a:br>
              <a:rPr lang="en-IN" sz="3200" b="1" dirty="0"/>
            </a:br>
            <a:endParaRPr sz="3200" dirty="0">
              <a:solidFill>
                <a:srgbClr val="CFB8C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CB875-04D7-BFA4-EEC0-BD72C6FE4EC1}"/>
              </a:ext>
            </a:extLst>
          </p:cNvPr>
          <p:cNvSpPr txBox="1"/>
          <p:nvPr/>
        </p:nvSpPr>
        <p:spPr>
          <a:xfrm>
            <a:off x="593186" y="1016001"/>
            <a:ext cx="730039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363739"/>
                </a:solidFill>
                <a:effectLst/>
                <a:latin typeface="Helvetica" pitchFamily="2" charset="0"/>
              </a:rPr>
              <a:t>Exposing an operating system as a high-performance relational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363739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363739"/>
                </a:solidFill>
                <a:effectLst/>
                <a:latin typeface="Helvetica" pitchFamily="2" charset="0"/>
              </a:rPr>
              <a:t>It delivers a single-agent solution using a universal query language to </a:t>
            </a:r>
          </a:p>
          <a:p>
            <a:r>
              <a:rPr lang="en-IN" sz="1600" dirty="0">
                <a:solidFill>
                  <a:srgbClr val="363739"/>
                </a:solidFill>
                <a:latin typeface="Helvetica" pitchFamily="2" charset="0"/>
              </a:rPr>
              <a:t>     </a:t>
            </a:r>
            <a:r>
              <a:rPr lang="en-IN" sz="1600" dirty="0">
                <a:solidFill>
                  <a:srgbClr val="363739"/>
                </a:solidFill>
                <a:effectLst/>
                <a:latin typeface="Helvetica" pitchFamily="2" charset="0"/>
              </a:rPr>
              <a:t>collect rich datasets for multiple use cases</a:t>
            </a:r>
          </a:p>
          <a:p>
            <a:endParaRPr lang="en-IN" sz="1600" dirty="0">
              <a:solidFill>
                <a:srgbClr val="363739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363739"/>
                </a:solidFill>
                <a:effectLst/>
                <a:latin typeface="Helvetica" pitchFamily="2" charset="0"/>
              </a:rPr>
              <a:t>It’s a cross-platform application with support for recent versions of macOS, </a:t>
            </a:r>
          </a:p>
          <a:p>
            <a:r>
              <a:rPr lang="en-IN" sz="1600" dirty="0">
                <a:solidFill>
                  <a:srgbClr val="363739"/>
                </a:solidFill>
                <a:latin typeface="Helvetica" pitchFamily="2" charset="0"/>
              </a:rPr>
              <a:t>     </a:t>
            </a:r>
            <a:r>
              <a:rPr lang="en-IN" sz="1600" dirty="0">
                <a:solidFill>
                  <a:srgbClr val="363739"/>
                </a:solidFill>
                <a:effectLst/>
                <a:latin typeface="Helvetica" pitchFamily="2" charset="0"/>
              </a:rPr>
              <a:t>Windows 10, CentOS, and Ubuntu.</a:t>
            </a:r>
          </a:p>
          <a:p>
            <a:endParaRPr lang="en-IN" sz="1600" dirty="0">
              <a:solidFill>
                <a:srgbClr val="363739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363739"/>
                </a:solidFill>
                <a:latin typeface="Helvetica" pitchFamily="2" charset="0"/>
              </a:rPr>
              <a:t>R</a:t>
            </a:r>
            <a:r>
              <a:rPr lang="en-IN" sz="1600" dirty="0">
                <a:solidFill>
                  <a:srgbClr val="363739"/>
                </a:solidFill>
                <a:effectLst/>
                <a:latin typeface="Helvetica" pitchFamily="2" charset="0"/>
              </a:rPr>
              <a:t>unning queries no longer requires specialized expertise. One can write </a:t>
            </a:r>
          </a:p>
          <a:p>
            <a:r>
              <a:rPr lang="en-IN" sz="1600" dirty="0">
                <a:solidFill>
                  <a:srgbClr val="363739"/>
                </a:solidFill>
                <a:latin typeface="Helvetica" pitchFamily="2" charset="0"/>
              </a:rPr>
              <a:t>     </a:t>
            </a:r>
            <a:r>
              <a:rPr lang="en-IN" sz="1600" dirty="0">
                <a:solidFill>
                  <a:srgbClr val="363739"/>
                </a:solidFill>
                <a:effectLst/>
                <a:latin typeface="Helvetica" pitchFamily="2" charset="0"/>
              </a:rPr>
              <a:t>SQL-based queries to explore data across all operating systems.</a:t>
            </a:r>
          </a:p>
          <a:p>
            <a:endParaRPr lang="en-IN" sz="1600" dirty="0">
              <a:solidFill>
                <a:srgbClr val="363739"/>
              </a:solidFill>
              <a:effectLst/>
              <a:latin typeface="Helvetica" pitchFamily="2" charset="0"/>
            </a:endParaRPr>
          </a:p>
          <a:p>
            <a:endParaRPr lang="en-IN" sz="1600" dirty="0">
              <a:solidFill>
                <a:srgbClr val="363739"/>
              </a:solidFill>
              <a:latin typeface="Helvetica" pitchFamily="2" charset="0"/>
            </a:endParaRPr>
          </a:p>
          <a:p>
            <a:endParaRPr lang="en-IN" sz="1600" dirty="0">
              <a:solidFill>
                <a:srgbClr val="363739"/>
              </a:solidFill>
              <a:effectLst/>
              <a:latin typeface="Helvetica" pitchFamily="2" charset="0"/>
            </a:endParaRPr>
          </a:p>
          <a:p>
            <a:endParaRPr lang="en-IN" dirty="0">
              <a:solidFill>
                <a:srgbClr val="363739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7C727C-FEC7-6D62-E2D6-8566D0DC5D80}"/>
              </a:ext>
            </a:extLst>
          </p:cNvPr>
          <p:cNvSpPr/>
          <p:nvPr/>
        </p:nvSpPr>
        <p:spPr>
          <a:xfrm>
            <a:off x="1885244" y="3755212"/>
            <a:ext cx="4876800" cy="117575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0" i="0" dirty="0">
                <a:solidFill>
                  <a:srgbClr val="4D5B7C"/>
                </a:solidFill>
                <a:effectLst/>
                <a:latin typeface="Inter"/>
              </a:rPr>
              <a:t>“SQL-powered operating system instrumentation, monitoring, and analytics”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6374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6;p16">
            <a:extLst>
              <a:ext uri="{FF2B5EF4-FFF2-40B4-BE49-F238E27FC236}">
                <a16:creationId xmlns:a16="http://schemas.microsoft.com/office/drawing/2014/main" id="{C609BC4B-3AB0-C9BA-6669-DF56D2D2A4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907" y="337893"/>
            <a:ext cx="7055463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/>
              <a:t>Running </a:t>
            </a:r>
            <a:r>
              <a:rPr lang="en-IN" sz="3200" b="1" dirty="0" err="1"/>
              <a:t>Osquery</a:t>
            </a:r>
            <a:br>
              <a:rPr lang="en-IN" sz="3200" b="1" dirty="0"/>
            </a:br>
            <a:br>
              <a:rPr lang="en-IN" sz="3200" b="1" dirty="0"/>
            </a:br>
            <a:br>
              <a:rPr lang="en-IN" sz="3200" b="1" dirty="0"/>
            </a:br>
            <a:endParaRPr sz="3200" dirty="0">
              <a:solidFill>
                <a:srgbClr val="CFB8C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A2BC3-702E-7A9E-513F-18DEF09A9AEF}"/>
              </a:ext>
            </a:extLst>
          </p:cNvPr>
          <p:cNvSpPr txBox="1"/>
          <p:nvPr/>
        </p:nvSpPr>
        <p:spPr>
          <a:xfrm>
            <a:off x="406399" y="1157926"/>
            <a:ext cx="8331201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0" i="0" dirty="0">
                <a:solidFill>
                  <a:srgbClr val="4D5B7C"/>
                </a:solidFill>
                <a:effectLst/>
                <a:latin typeface="Inter"/>
              </a:rPr>
              <a:t>You can install </a:t>
            </a:r>
            <a:r>
              <a:rPr lang="en-IN" sz="2000" b="0" i="0" dirty="0" err="1">
                <a:solidFill>
                  <a:srgbClr val="4D5B7C"/>
                </a:solidFill>
                <a:effectLst/>
                <a:latin typeface="Inter"/>
              </a:rPr>
              <a:t>osquery</a:t>
            </a:r>
            <a:r>
              <a:rPr lang="en-IN" sz="2000" b="0" i="0" dirty="0">
                <a:solidFill>
                  <a:srgbClr val="4D5B7C"/>
                </a:solidFill>
                <a:effectLst/>
                <a:latin typeface="Inter"/>
              </a:rPr>
              <a:t> by compiling it from source, or from package manager.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osqueryi</a:t>
            </a:r>
            <a:r>
              <a:rPr lang="en-US" sz="2000" b="1" dirty="0"/>
              <a:t>: </a:t>
            </a:r>
            <a:r>
              <a:rPr lang="en-US" sz="1800" dirty="0"/>
              <a:t>The interactive </a:t>
            </a:r>
            <a:r>
              <a:rPr lang="en-US" sz="1800" dirty="0" err="1"/>
              <a:t>osquery</a:t>
            </a:r>
            <a:r>
              <a:rPr lang="en-US" sz="1800" dirty="0"/>
              <a:t> shell, for performing ad-hoc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osqueryd</a:t>
            </a:r>
            <a:r>
              <a:rPr lang="en-US" sz="2000" b="1" dirty="0"/>
              <a:t>: </a:t>
            </a:r>
            <a:r>
              <a:rPr lang="en-US" sz="1800" dirty="0"/>
              <a:t>A daemon for scheduling and running queries in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osqueryi</a:t>
            </a:r>
            <a:r>
              <a:rPr lang="en-US" sz="1800" dirty="0"/>
              <a:t> and </a:t>
            </a:r>
            <a:r>
              <a:rPr lang="en-US" sz="1800" dirty="0" err="1"/>
              <a:t>osqueryd</a:t>
            </a:r>
            <a:r>
              <a:rPr lang="en-US" sz="1800" dirty="0"/>
              <a:t> are independent tools.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They don’t communicate. 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One can use one without the other.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Most of the flags and options needed to run each are the same</a:t>
            </a:r>
          </a:p>
        </p:txBody>
      </p:sp>
    </p:spTree>
    <p:extLst>
      <p:ext uri="{BB962C8B-B14F-4D97-AF65-F5344CB8AC3E}">
        <p14:creationId xmlns:p14="http://schemas.microsoft.com/office/powerpoint/2010/main" val="336642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C0C25D7D-396B-0B3F-44BF-63A33A123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352" y="337893"/>
            <a:ext cx="7055463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/>
              <a:t>Configuring </a:t>
            </a:r>
            <a:r>
              <a:rPr lang="en-IN" sz="3200" b="1" dirty="0" err="1"/>
              <a:t>Osquery</a:t>
            </a:r>
            <a:br>
              <a:rPr lang="en-IN" sz="3200" b="1" dirty="0"/>
            </a:br>
            <a:br>
              <a:rPr lang="en-IN" sz="3200" b="1" dirty="0"/>
            </a:br>
            <a:br>
              <a:rPr lang="en-IN" sz="3200" b="1" dirty="0"/>
            </a:br>
            <a:endParaRPr sz="3200" dirty="0">
              <a:solidFill>
                <a:srgbClr val="CFB8C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63E50-7D7B-A9B1-FDB1-24221E0CBB94}"/>
              </a:ext>
            </a:extLst>
          </p:cNvPr>
          <p:cNvSpPr txBox="1"/>
          <p:nvPr/>
        </p:nvSpPr>
        <p:spPr>
          <a:xfrm>
            <a:off x="632177" y="1112288"/>
            <a:ext cx="78796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Osquery</a:t>
            </a:r>
            <a:r>
              <a:rPr lang="en-US" sz="1800" dirty="0"/>
              <a:t> is not a plug-and-play application. Whether one intend to use the interactive shell (</a:t>
            </a:r>
            <a:r>
              <a:rPr lang="en-US" sz="1800" dirty="0" err="1"/>
              <a:t>Osqueryi</a:t>
            </a:r>
            <a:r>
              <a:rPr lang="en-US" sz="1800" dirty="0"/>
              <a:t>) or the daemon (</a:t>
            </a:r>
            <a:r>
              <a:rPr lang="en-US" sz="1800" dirty="0" err="1"/>
              <a:t>Osqueryd</a:t>
            </a:r>
            <a:r>
              <a:rPr lang="en-US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One can pass some flags and options, either from the command line or via a configuration file.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Dozens of command-line flags and configuration options are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Creating a configuration file makes it easier to run </a:t>
            </a:r>
            <a:r>
              <a:rPr lang="en-US" sz="1800" dirty="0" err="1"/>
              <a:t>osqueryi</a:t>
            </a:r>
            <a:r>
              <a:rPr lang="en-US" sz="1800" dirty="0"/>
              <a:t>. It is located in /</a:t>
            </a:r>
            <a:r>
              <a:rPr lang="en-US" sz="1800" dirty="0" err="1"/>
              <a:t>etc</a:t>
            </a:r>
            <a:r>
              <a:rPr lang="en-US" sz="1800" dirty="0"/>
              <a:t>/</a:t>
            </a:r>
            <a:r>
              <a:rPr lang="en-US" sz="1800" dirty="0" err="1"/>
              <a:t>osquery</a:t>
            </a:r>
            <a:r>
              <a:rPr lang="en-US" sz="1800" dirty="0"/>
              <a:t>/</a:t>
            </a:r>
            <a:r>
              <a:rPr lang="en-US" sz="1800" dirty="0" err="1"/>
              <a:t>osquery.conf</a:t>
            </a:r>
            <a:r>
              <a:rPr lang="en-US" sz="1800" dirty="0"/>
              <a:t>. It is also available to the daemon.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7E527-6DCB-2AF0-DC83-C0F56ABC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56" y="3168550"/>
            <a:ext cx="7123288" cy="103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1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53F8F7-171C-0D16-BDA0-F7121FA56FDA}"/>
              </a:ext>
            </a:extLst>
          </p:cNvPr>
          <p:cNvSpPr txBox="1"/>
          <p:nvPr/>
        </p:nvSpPr>
        <p:spPr>
          <a:xfrm>
            <a:off x="654397" y="1389287"/>
            <a:ext cx="72305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Options: </a:t>
            </a:r>
            <a:r>
              <a:rPr lang="en-US" sz="1800" dirty="0"/>
              <a:t>A list of daemon options and feature settings. Used by </a:t>
            </a:r>
            <a:r>
              <a:rPr lang="en-US" sz="1800" dirty="0" err="1"/>
              <a:t>Osqueryi</a:t>
            </a:r>
            <a:r>
              <a:rPr lang="en-US" sz="1800" dirty="0"/>
              <a:t> and </a:t>
            </a:r>
            <a:r>
              <a:rPr lang="en-US" sz="1800" dirty="0" err="1"/>
              <a:t>Osqueryd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Scheduled queries: </a:t>
            </a:r>
            <a:r>
              <a:rPr lang="en-US" sz="1800" dirty="0"/>
              <a:t>A list of queries and when they should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Decorators: </a:t>
            </a:r>
            <a:r>
              <a:rPr lang="en-US" sz="1800" dirty="0"/>
              <a:t>Special queries which prepend data to other scheduled queries.</a:t>
            </a:r>
          </a:p>
          <a:p>
            <a:r>
              <a:rPr lang="en-US" sz="1800" dirty="0"/>
              <a:t>    For example: UUID of the host running </a:t>
            </a:r>
            <a:r>
              <a:rPr lang="en-US" sz="1800" dirty="0" err="1"/>
              <a:t>osquery</a:t>
            </a:r>
            <a:r>
              <a:rPr lang="en-US" sz="1800" dirty="0"/>
              <a:t> and the username     	of the user to every scheduled query.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Query Pack: </a:t>
            </a:r>
            <a:r>
              <a:rPr lang="en-US" sz="1800" dirty="0"/>
              <a:t>A list of packs to be used to conduct more specific scheduled queries.</a:t>
            </a:r>
          </a:p>
        </p:txBody>
      </p:sp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4271C5C6-85EE-3604-7B9F-DDFA9B2141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883" y="134693"/>
            <a:ext cx="7829559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 err="1"/>
              <a:t>Osquery</a:t>
            </a:r>
            <a:r>
              <a:rPr lang="en-IN" sz="3200" b="1" dirty="0"/>
              <a:t> Configuring File</a:t>
            </a:r>
            <a:br>
              <a:rPr lang="en-IN" sz="3200" b="1" dirty="0"/>
            </a:br>
            <a:r>
              <a:rPr lang="en-IN" sz="2800" b="1" dirty="0"/>
              <a:t>/etc/</a:t>
            </a:r>
            <a:r>
              <a:rPr lang="en-IN" sz="2800" b="1" dirty="0" err="1"/>
              <a:t>osquery</a:t>
            </a:r>
            <a:r>
              <a:rPr lang="en-IN" sz="2800" b="1" dirty="0"/>
              <a:t>/</a:t>
            </a:r>
            <a:r>
              <a:rPr lang="en-IN" sz="2800" b="1" dirty="0" err="1"/>
              <a:t>osquery.conf</a:t>
            </a:r>
            <a:br>
              <a:rPr lang="en-IN" sz="3200" b="1" dirty="0"/>
            </a:br>
            <a:br>
              <a:rPr lang="en-IN" sz="3200" b="1" dirty="0"/>
            </a:br>
            <a:endParaRPr sz="3200" dirty="0">
              <a:solidFill>
                <a:srgbClr val="CFB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40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6;p16">
            <a:extLst>
              <a:ext uri="{FF2B5EF4-FFF2-40B4-BE49-F238E27FC236}">
                <a16:creationId xmlns:a16="http://schemas.microsoft.com/office/drawing/2014/main" id="{B0766865-8CB0-EFA2-8BFF-F60CF5720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352" y="337893"/>
            <a:ext cx="7829559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/>
              <a:t>Example Configuring File</a:t>
            </a:r>
            <a:br>
              <a:rPr lang="en-IN" sz="3200" b="1" dirty="0"/>
            </a:br>
            <a:br>
              <a:rPr lang="en-IN" sz="3200" b="1" dirty="0"/>
            </a:br>
            <a:endParaRPr sz="3200" dirty="0">
              <a:solidFill>
                <a:srgbClr val="CFB8C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B203A-B85A-966A-A193-0E35FA93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71" y="949236"/>
            <a:ext cx="3677173" cy="3708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933F4-EDEC-212D-500F-4613ACBB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26" y="949234"/>
            <a:ext cx="4634804" cy="41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5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416BDF-CF55-8622-EB49-B20907442F97}"/>
              </a:ext>
            </a:extLst>
          </p:cNvPr>
          <p:cNvSpPr txBox="1"/>
          <p:nvPr/>
        </p:nvSpPr>
        <p:spPr>
          <a:xfrm>
            <a:off x="490351" y="907019"/>
            <a:ext cx="71409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4D5B7C"/>
                </a:solidFill>
                <a:latin typeface="Epilogue"/>
              </a:rPr>
              <a:t>In an interactive shell allowing users to run SQL queries on OS</a:t>
            </a:r>
            <a:endParaRPr lang="en-IN" sz="1800" b="1" i="0" dirty="0">
              <a:solidFill>
                <a:srgbClr val="4D5B7C"/>
              </a:solidFill>
              <a:effectLst/>
              <a:latin typeface="Epilog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rgbClr val="4D5B7C"/>
                </a:solidFill>
                <a:effectLst/>
                <a:latin typeface="Epilogue"/>
              </a:rPr>
              <a:t>Used for ad-hoc queries and  debugging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4D5B7C"/>
                </a:solidFill>
                <a:latin typeface="Epilogue"/>
              </a:rPr>
              <a:t>Do not persist between two sessions</a:t>
            </a:r>
          </a:p>
          <a:p>
            <a:pPr algn="l"/>
            <a:endParaRPr lang="en-IN" sz="1800" b="1" i="0" dirty="0">
              <a:solidFill>
                <a:srgbClr val="4D5B7C"/>
              </a:solidFill>
              <a:effectLst/>
              <a:latin typeface="Epilogue"/>
            </a:endParaRPr>
          </a:p>
        </p:txBody>
      </p:sp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522C5597-25CD-33A7-8064-68CA37B494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039" y="201901"/>
            <a:ext cx="7829559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3200" b="1" dirty="0">
                <a:solidFill>
                  <a:srgbClr val="4D5B7C"/>
                </a:solidFill>
                <a:latin typeface="Epilogue"/>
                <a:cs typeface="Arial"/>
                <a:sym typeface="Arial"/>
              </a:rPr>
              <a:t>Use of O</a:t>
            </a:r>
            <a:r>
              <a:rPr kumimoji="0" lang="en-I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4D5B7C"/>
                </a:solidFill>
                <a:effectLst/>
                <a:uLnTx/>
                <a:uFillTx/>
                <a:latin typeface="Epilogue"/>
                <a:cs typeface="Arial"/>
                <a:sym typeface="Arial"/>
              </a:rPr>
              <a:t>squeryi</a:t>
            </a:r>
            <a:endParaRPr sz="3200" dirty="0">
              <a:solidFill>
                <a:srgbClr val="CFB8C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6652F9-4A96-3A15-9E61-ABC6A3E0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79" y="1890106"/>
            <a:ext cx="2616201" cy="3096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D8FE5-C0D3-D89E-8E96-3A4A28679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13" y="1911863"/>
            <a:ext cx="3160166" cy="3086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3F56A5-A424-3493-E7A5-48D4A983E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4801"/>
            <a:ext cx="3263212" cy="30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7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416BDF-CF55-8622-EB49-B20907442F97}"/>
              </a:ext>
            </a:extLst>
          </p:cNvPr>
          <p:cNvSpPr txBox="1"/>
          <p:nvPr/>
        </p:nvSpPr>
        <p:spPr>
          <a:xfrm>
            <a:off x="490352" y="1448886"/>
            <a:ext cx="78295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dirty="0" err="1">
                <a:solidFill>
                  <a:srgbClr val="4D5B7C"/>
                </a:solidFill>
                <a:effectLst/>
                <a:latin typeface="Epilogue"/>
              </a:rPr>
              <a:t>Osquery</a:t>
            </a:r>
            <a:r>
              <a:rPr lang="en-IN" sz="1800" b="1" i="0" dirty="0">
                <a:solidFill>
                  <a:srgbClr val="4D5B7C"/>
                </a:solidFill>
                <a:effectLst/>
                <a:latin typeface="Epilogue"/>
              </a:rPr>
              <a:t> is a daemon that runs continuously in the background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800" b="1" i="0" dirty="0">
              <a:solidFill>
                <a:srgbClr val="4D5B7C"/>
              </a:solidFill>
              <a:effectLst/>
              <a:latin typeface="Epilog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4D5B7C"/>
                </a:solidFill>
                <a:latin typeface="Epilogue"/>
              </a:rPr>
              <a:t>Real time monitoring and security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800" b="1" dirty="0">
              <a:solidFill>
                <a:srgbClr val="4D5B7C"/>
              </a:solidFill>
              <a:latin typeface="Epilog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rgbClr val="4D5B7C"/>
                </a:solidFill>
                <a:effectLst/>
                <a:latin typeface="Epilogue"/>
              </a:rPr>
              <a:t>S</a:t>
            </a:r>
            <a:r>
              <a:rPr lang="en-IN" sz="1800" b="1" dirty="0">
                <a:solidFill>
                  <a:srgbClr val="4D5B7C"/>
                </a:solidFill>
                <a:latin typeface="Epilogue"/>
              </a:rPr>
              <a:t>tore data in database for later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800" b="1" dirty="0">
              <a:solidFill>
                <a:srgbClr val="4D5B7C"/>
              </a:solidFill>
              <a:latin typeface="Epilog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rgbClr val="4D5B7C"/>
                </a:solidFill>
                <a:effectLst/>
                <a:latin typeface="Epilogue"/>
              </a:rPr>
              <a:t>Required configuration details of what </a:t>
            </a:r>
            <a:r>
              <a:rPr lang="en-IN" sz="1800" b="1" dirty="0">
                <a:solidFill>
                  <a:srgbClr val="4D5B7C"/>
                </a:solidFill>
                <a:latin typeface="Epilogue"/>
              </a:rPr>
              <a:t>data to collect and where to store it</a:t>
            </a:r>
          </a:p>
          <a:p>
            <a:pPr algn="l"/>
            <a:endParaRPr lang="en-IN" sz="1800" b="1" dirty="0">
              <a:solidFill>
                <a:srgbClr val="4D5B7C"/>
              </a:solidFill>
              <a:latin typeface="Epilog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rgbClr val="4D5B7C"/>
                </a:solidFill>
                <a:effectLst/>
                <a:latin typeface="Epilogue"/>
              </a:rPr>
              <a:t>By default, data is published in file /var/log/</a:t>
            </a:r>
            <a:r>
              <a:rPr lang="en-IN" sz="1800" b="1" i="0" dirty="0" err="1">
                <a:solidFill>
                  <a:srgbClr val="4D5B7C"/>
                </a:solidFill>
                <a:effectLst/>
                <a:latin typeface="Epilogue"/>
              </a:rPr>
              <a:t>osquery</a:t>
            </a:r>
            <a:r>
              <a:rPr lang="en-IN" sz="1800" b="1" i="0" dirty="0">
                <a:solidFill>
                  <a:srgbClr val="4D5B7C"/>
                </a:solidFill>
                <a:effectLst/>
                <a:latin typeface="Epilogue"/>
              </a:rPr>
              <a:t>/</a:t>
            </a:r>
            <a:r>
              <a:rPr lang="en-IN" sz="1800" b="1" i="0" dirty="0" err="1">
                <a:solidFill>
                  <a:srgbClr val="4D5B7C"/>
                </a:solidFill>
                <a:effectLst/>
                <a:latin typeface="Epilogue"/>
              </a:rPr>
              <a:t>osqueryd.results.log</a:t>
            </a:r>
            <a:endParaRPr lang="en-IN" sz="1800" b="1" i="0" dirty="0">
              <a:solidFill>
                <a:srgbClr val="4D5B7C"/>
              </a:solidFill>
              <a:effectLst/>
              <a:latin typeface="Epilog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800" b="1" dirty="0">
              <a:solidFill>
                <a:srgbClr val="4D5B7C"/>
              </a:solidFill>
              <a:latin typeface="Epilog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rgbClr val="4D5B7C"/>
                </a:solidFill>
                <a:effectLst/>
                <a:latin typeface="Epilogue"/>
              </a:rPr>
              <a:t>It supports collection of logs from multiple devices at a central location</a:t>
            </a:r>
          </a:p>
          <a:p>
            <a:pPr algn="l"/>
            <a:endParaRPr lang="en-IN" sz="1800" b="1" i="0" dirty="0">
              <a:solidFill>
                <a:srgbClr val="4D5B7C"/>
              </a:solidFill>
              <a:effectLst/>
              <a:latin typeface="Epilogue"/>
            </a:endParaRPr>
          </a:p>
        </p:txBody>
      </p:sp>
      <p:sp>
        <p:nvSpPr>
          <p:cNvPr id="7" name="Google Shape;86;p16">
            <a:extLst>
              <a:ext uri="{FF2B5EF4-FFF2-40B4-BE49-F238E27FC236}">
                <a16:creationId xmlns:a16="http://schemas.microsoft.com/office/drawing/2014/main" id="{522C5597-25CD-33A7-8064-68CA37B494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352" y="337893"/>
            <a:ext cx="7829559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3200" b="1" dirty="0">
                <a:solidFill>
                  <a:srgbClr val="4D5B7C"/>
                </a:solidFill>
                <a:latin typeface="Epilogue"/>
                <a:cs typeface="Arial"/>
                <a:sym typeface="Arial"/>
              </a:rPr>
              <a:t>Use of O</a:t>
            </a:r>
            <a:r>
              <a:rPr kumimoji="0" lang="en-I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4D5B7C"/>
                </a:solidFill>
                <a:effectLst/>
                <a:uLnTx/>
                <a:uFillTx/>
                <a:latin typeface="Epilogue"/>
                <a:cs typeface="Arial"/>
                <a:sym typeface="Arial"/>
              </a:rPr>
              <a:t>squeryd</a:t>
            </a:r>
            <a:endParaRPr sz="3200" dirty="0">
              <a:solidFill>
                <a:srgbClr val="CFB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3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12103c7ab_0_1"/>
          <p:cNvSpPr txBox="1">
            <a:spLocks noGrp="1"/>
          </p:cNvSpPr>
          <p:nvPr>
            <p:ph type="title"/>
          </p:nvPr>
        </p:nvSpPr>
        <p:spPr>
          <a:xfrm>
            <a:off x="324667" y="98924"/>
            <a:ext cx="77559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IN" sz="3200" b="1" dirty="0">
                <a:latin typeface="+mj-lt"/>
              </a:rPr>
              <a:t>Cyber security and threats</a:t>
            </a:r>
            <a:endParaRPr sz="3200" b="1" dirty="0">
              <a:latin typeface="+mj-lt"/>
            </a:endParaRPr>
          </a:p>
        </p:txBody>
      </p:sp>
      <p:pic>
        <p:nvPicPr>
          <p:cNvPr id="64" name="Google Shape;64;g1812103c7ab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9863" y="2210245"/>
            <a:ext cx="2849241" cy="121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1812103c7ab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9863" y="3755964"/>
            <a:ext cx="3062134" cy="73320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1812103c7ab_0_1"/>
          <p:cNvSpPr txBox="1"/>
          <p:nvPr/>
        </p:nvSpPr>
        <p:spPr>
          <a:xfrm>
            <a:off x="6773364" y="4817730"/>
            <a:ext cx="206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sources: Internet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7897D-ABB5-ED30-43A6-B0238E32F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659" y="654329"/>
            <a:ext cx="3126600" cy="1062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DB4EE-3A76-28BA-75AD-149D0237A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66" y="1421344"/>
            <a:ext cx="4193379" cy="3416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BDB1A-86AD-B543-5578-B5210403867E}"/>
              </a:ext>
            </a:extLst>
          </p:cNvPr>
          <p:cNvSpPr txBox="1"/>
          <p:nvPr/>
        </p:nvSpPr>
        <p:spPr>
          <a:xfrm>
            <a:off x="589466" y="1011572"/>
            <a:ext cx="369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CERT-IN annual report 2021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title"/>
          </p:nvPr>
        </p:nvSpPr>
        <p:spPr>
          <a:xfrm>
            <a:off x="1458450" y="1937825"/>
            <a:ext cx="62271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2100" dirty="0"/>
              <a:t>VAJRA</a:t>
            </a:r>
            <a:endParaRPr sz="21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2100" dirty="0"/>
              <a:t>Indigenous End-point Detection and Response Tool for Securing End points</a:t>
            </a:r>
            <a:endParaRPr sz="1700" dirty="0"/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25" y="3018754"/>
            <a:ext cx="917550" cy="8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 r="4761"/>
          <a:stretch/>
        </p:blipFill>
        <p:spPr>
          <a:xfrm>
            <a:off x="3506296" y="1323638"/>
            <a:ext cx="5143124" cy="29799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" name="Google Shape;91;p12"/>
          <p:cNvSpPr txBox="1"/>
          <p:nvPr/>
        </p:nvSpPr>
        <p:spPr>
          <a:xfrm>
            <a:off x="302992" y="1262678"/>
            <a:ext cx="3586200" cy="236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Endpoints with Vajra 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Fleet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Event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Rule Engine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Web Management Console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SzPts val="1500"/>
              <a:buFont typeface="Roboto"/>
              <a:buNone/>
            </a:pP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433907" y="337893"/>
            <a:ext cx="7055463" cy="61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b="1"/>
              <a:t>VAJRA Architecture</a:t>
            </a:r>
            <a:endParaRPr>
              <a:solidFill>
                <a:srgbClr val="CFB8C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433907" y="337893"/>
            <a:ext cx="7055463" cy="61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b="1" dirty="0"/>
              <a:t>Features</a:t>
            </a:r>
            <a:endParaRPr dirty="0">
              <a:solidFill>
                <a:srgbClr val="CFB8CA"/>
              </a:solidFill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09226" y="2026560"/>
            <a:ext cx="363753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Fleet server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Scalable: Supports thousands of nodes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cluster and load balancer config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625767" y="1239636"/>
            <a:ext cx="3070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Vajra agent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</a:t>
            </a:r>
            <a:r>
              <a:rPr lang="en-IN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Osquery</a:t>
            </a:r>
            <a:r>
              <a:rPr lang="en-I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IN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eBPF</a:t>
            </a:r>
            <a:r>
              <a:rPr lang="en-I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events)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Optimizes for low processor load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625767" y="3165200"/>
            <a:ext cx="3629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 Engine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Covers most of TTP of MITRE ATT&amp;CK of Linux and Windows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0500" y="1544754"/>
            <a:ext cx="4288764" cy="304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04;p27">
            <a:extLst>
              <a:ext uri="{FF2B5EF4-FFF2-40B4-BE49-F238E27FC236}">
                <a16:creationId xmlns:a16="http://schemas.microsoft.com/office/drawing/2014/main" id="{18B653A5-9E17-EC3D-C952-1CC560AAD5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461" y="4098929"/>
            <a:ext cx="1667324" cy="6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05;p27">
            <a:extLst>
              <a:ext uri="{FF2B5EF4-FFF2-40B4-BE49-F238E27FC236}">
                <a16:creationId xmlns:a16="http://schemas.microsoft.com/office/drawing/2014/main" id="{A5A23E00-0151-1181-91AF-F6121C3CBF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9059" y="3962129"/>
            <a:ext cx="898350" cy="8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19">
            <a:extLst>
              <a:ext uri="{FF2B5EF4-FFF2-40B4-BE49-F238E27FC236}">
                <a16:creationId xmlns:a16="http://schemas.microsoft.com/office/drawing/2014/main" id="{D57A2126-A6B8-8942-9BB5-E5C5F9EB7AF2}"/>
              </a:ext>
            </a:extLst>
          </p:cNvPr>
          <p:cNvSpPr txBox="1">
            <a:spLocks/>
          </p:cNvSpPr>
          <p:nvPr/>
        </p:nvSpPr>
        <p:spPr>
          <a:xfrm>
            <a:off x="581298" y="1135500"/>
            <a:ext cx="7184572" cy="319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  <a:buSzPts val="1600"/>
              <a:buFont typeface="Roboto"/>
              <a:buChar char="●"/>
            </a:pPr>
            <a:r>
              <a:rPr lang="en-GB" sz="1600" dirty="0">
                <a:solidFill>
                  <a:srgbClr val="343A40"/>
                </a:solidFill>
                <a:highlight>
                  <a:schemeClr val="lt1"/>
                </a:highlight>
              </a:rPr>
              <a:t>Effective monitoring and detection of threats in real-time.</a:t>
            </a:r>
          </a:p>
          <a:p>
            <a:pPr>
              <a:lnSpc>
                <a:spcPct val="150000"/>
              </a:lnSpc>
              <a:buClr>
                <a:srgbClr val="343A40"/>
              </a:buClr>
              <a:buSzPts val="1600"/>
              <a:buFont typeface="Roboto"/>
              <a:buChar char="●"/>
            </a:pPr>
            <a:r>
              <a:rPr lang="en-GB" sz="1600" dirty="0">
                <a:solidFill>
                  <a:srgbClr val="343A40"/>
                </a:solidFill>
                <a:highlight>
                  <a:schemeClr val="lt1"/>
                </a:highlight>
              </a:rPr>
              <a:t>Query information from the endpoint in the real time (Threat hunting).</a:t>
            </a:r>
          </a:p>
          <a:p>
            <a:pPr>
              <a:lnSpc>
                <a:spcPct val="150000"/>
              </a:lnSpc>
              <a:buClr>
                <a:srgbClr val="343A40"/>
              </a:buClr>
              <a:buSzPts val="1600"/>
              <a:buFont typeface="Roboto"/>
              <a:buChar char="●"/>
            </a:pPr>
            <a:r>
              <a:rPr lang="en-GB" sz="1600" dirty="0">
                <a:solidFill>
                  <a:srgbClr val="343A40"/>
                </a:solidFill>
                <a:highlight>
                  <a:schemeClr val="lt1"/>
                </a:highlight>
              </a:rPr>
              <a:t>Rule engine of Vajra is capable to </a:t>
            </a:r>
            <a:r>
              <a:rPr lang="en-GB" sz="1600" dirty="0" err="1">
                <a:solidFill>
                  <a:srgbClr val="343A40"/>
                </a:solidFill>
                <a:highlight>
                  <a:schemeClr val="lt1"/>
                </a:highlight>
              </a:rPr>
              <a:t>analyze</a:t>
            </a:r>
            <a:r>
              <a:rPr lang="en-GB" sz="1600" dirty="0">
                <a:solidFill>
                  <a:srgbClr val="343A40"/>
                </a:solidFill>
                <a:highlight>
                  <a:schemeClr val="lt1"/>
                </a:highlight>
              </a:rPr>
              <a:t> and detect threats in real time (Alert page).</a:t>
            </a:r>
          </a:p>
          <a:p>
            <a:pPr>
              <a:lnSpc>
                <a:spcPct val="150000"/>
              </a:lnSpc>
              <a:buClr>
                <a:srgbClr val="343A40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rgbClr val="1D1233"/>
                </a:solidFill>
                <a:highlight>
                  <a:schemeClr val="lt1"/>
                </a:highlight>
              </a:rPr>
              <a:t>Support for BOSS (agent)</a:t>
            </a:r>
          </a:p>
          <a:p>
            <a:pPr>
              <a:lnSpc>
                <a:spcPct val="150000"/>
              </a:lnSpc>
              <a:buClr>
                <a:srgbClr val="343A40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rgbClr val="1D1233"/>
                </a:solidFill>
                <a:highlight>
                  <a:schemeClr val="lt1"/>
                </a:highlight>
              </a:rPr>
              <a:t>Provide container visibility and detect container attacks</a:t>
            </a:r>
          </a:p>
          <a:p>
            <a:pPr>
              <a:lnSpc>
                <a:spcPct val="150000"/>
              </a:lnSpc>
              <a:buClr>
                <a:srgbClr val="343A40"/>
              </a:buClr>
              <a:buSzPts val="1600"/>
              <a:buFont typeface="Roboto"/>
              <a:buChar char="●"/>
            </a:pPr>
            <a:r>
              <a:rPr lang="en-US" sz="1600" dirty="0"/>
              <a:t>AI/ML based </a:t>
            </a:r>
            <a:r>
              <a:rPr lang="en-US" sz="1600" dirty="0">
                <a:solidFill>
                  <a:srgbClr val="1D1233"/>
                </a:solidFill>
              </a:rPr>
              <a:t>models automatic detection of new attacks</a:t>
            </a:r>
          </a:p>
          <a:p>
            <a:pPr>
              <a:lnSpc>
                <a:spcPct val="150000"/>
              </a:lnSpc>
              <a:buClr>
                <a:srgbClr val="343A40"/>
              </a:buClr>
              <a:buSzPts val="1600"/>
              <a:buFont typeface="Roboto"/>
              <a:buChar char="●"/>
            </a:pPr>
            <a:endParaRPr lang="en-US" sz="1600" dirty="0">
              <a:solidFill>
                <a:srgbClr val="1D1233"/>
              </a:solidFill>
              <a:highlight>
                <a:schemeClr val="lt1"/>
              </a:highlight>
            </a:endParaRPr>
          </a:p>
          <a:p>
            <a:pPr marL="127000" indent="0">
              <a:lnSpc>
                <a:spcPct val="150000"/>
              </a:lnSpc>
              <a:buClr>
                <a:srgbClr val="343A40"/>
              </a:buClr>
              <a:buSzPts val="1600"/>
            </a:pPr>
            <a:endParaRPr lang="en-GB" sz="1600" dirty="0">
              <a:solidFill>
                <a:srgbClr val="343A40"/>
              </a:solidFill>
              <a:highlight>
                <a:schemeClr val="lt1"/>
              </a:highlight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GB" sz="1600" dirty="0">
              <a:solidFill>
                <a:srgbClr val="343A40"/>
              </a:solidFill>
              <a:highlight>
                <a:schemeClr val="lt1"/>
              </a:highlight>
            </a:endParaRP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188DEAEB-EF97-9F4D-8649-AF83664DF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907" y="337893"/>
            <a:ext cx="7055463" cy="61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/>
              <a:t>Features</a:t>
            </a:r>
            <a:endParaRPr dirty="0">
              <a:solidFill>
                <a:srgbClr val="CFB8CA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365542B-E0E1-B340-8301-6D70FE60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798" y="2469154"/>
            <a:ext cx="1450703" cy="5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5444271-1021-2C24-F02B-81FD715D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553" y="4186402"/>
            <a:ext cx="27940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D981018-4649-0C76-E788-27FCCD88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38" y="3809637"/>
            <a:ext cx="1066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67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E4FD-508C-4496-593E-7319C101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44" y="68165"/>
            <a:ext cx="7755900" cy="767700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Role of AI and ML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859BB-E625-6DA9-0716-6961870A7488}"/>
              </a:ext>
            </a:extLst>
          </p:cNvPr>
          <p:cNvSpPr txBox="1"/>
          <p:nvPr/>
        </p:nvSpPr>
        <p:spPr>
          <a:xfrm>
            <a:off x="382616" y="1123515"/>
            <a:ext cx="81227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(ML) is about Learning. Artificial Intelligence is about Intelligence.</a:t>
            </a:r>
          </a:p>
          <a:p>
            <a:r>
              <a:rPr lang="en-US" sz="1600" dirty="0"/>
              <a:t>     Howe to use learnings to take intelligent actions?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Both AI and ML can play in differentiating normal and abnormal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 whether a particular behavior is associated with a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C2 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Detect Exfiltration activities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C3163-7524-233E-0874-9A0A128C9C05}"/>
              </a:ext>
            </a:extLst>
          </p:cNvPr>
          <p:cNvSpPr txBox="1"/>
          <p:nvPr/>
        </p:nvSpPr>
        <p:spPr>
          <a:xfrm>
            <a:off x="382616" y="2980825"/>
            <a:ext cx="67730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learn that user behavior pattern, but to declare it is malicious </a:t>
            </a:r>
          </a:p>
          <a:p>
            <a:r>
              <a:rPr lang="en-US" sz="1600" dirty="0"/>
              <a:t>      we need intelligence!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techniques could be used by benign user and malicious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Minimize false alarms!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Chain the detected techniques across the tactics </a:t>
            </a:r>
          </a:p>
          <a:p>
            <a:r>
              <a:rPr lang="en-US" sz="1600" dirty="0"/>
              <a:t>     do detect  malicious behaviors (need threat intelligence)</a:t>
            </a:r>
          </a:p>
        </p:txBody>
      </p:sp>
    </p:spTree>
    <p:extLst>
      <p:ext uri="{BB962C8B-B14F-4D97-AF65-F5344CB8AC3E}">
        <p14:creationId xmlns:p14="http://schemas.microsoft.com/office/powerpoint/2010/main" val="1401595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/>
          <p:nvPr/>
        </p:nvSpPr>
        <p:spPr>
          <a:xfrm>
            <a:off x="204343" y="1417279"/>
            <a:ext cx="6226465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500" b="1" dirty="0">
                <a:solidFill>
                  <a:schemeClr val="bg2"/>
                </a:solidFill>
              </a:rPr>
              <a:t>Building Malware Datasets for training:</a:t>
            </a:r>
            <a:endParaRPr sz="1050" dirty="0">
              <a:solidFill>
                <a:schemeClr val="bg2"/>
              </a:solidFill>
            </a:endParaRPr>
          </a:p>
          <a:p>
            <a:pPr marL="285743" indent="-285743">
              <a:spcBef>
                <a:spcPts val="9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bg2"/>
                </a:solidFill>
              </a:rPr>
              <a:t>Creating Malware dataset by running malware samples</a:t>
            </a:r>
            <a:endParaRPr sz="1050" dirty="0">
              <a:solidFill>
                <a:schemeClr val="bg2"/>
              </a:solidFill>
            </a:endParaRPr>
          </a:p>
          <a:p>
            <a:pPr marL="285743" indent="-28574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 err="1">
                <a:solidFill>
                  <a:schemeClr val="bg2"/>
                </a:solidFill>
              </a:rPr>
              <a:t>Osquery</a:t>
            </a:r>
            <a:r>
              <a:rPr lang="en-US" sz="1350" dirty="0">
                <a:solidFill>
                  <a:schemeClr val="bg2"/>
                </a:solidFill>
              </a:rPr>
              <a:t> logs for both benign and malware samples</a:t>
            </a:r>
            <a:endParaRPr sz="1050" dirty="0">
              <a:solidFill>
                <a:schemeClr val="bg2"/>
              </a:solidFill>
            </a:endParaRPr>
          </a:p>
          <a:p>
            <a:pPr marL="285743" indent="-28574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bg2"/>
                </a:solidFill>
              </a:rPr>
              <a:t>Parse </a:t>
            </a:r>
            <a:r>
              <a:rPr lang="en-US" sz="1350" dirty="0" err="1">
                <a:solidFill>
                  <a:schemeClr val="bg2"/>
                </a:solidFill>
              </a:rPr>
              <a:t>Osquery</a:t>
            </a:r>
            <a:r>
              <a:rPr lang="en-US" sz="1350" dirty="0">
                <a:solidFill>
                  <a:schemeClr val="bg2"/>
                </a:solidFill>
              </a:rPr>
              <a:t> logs to collect socket, process and 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1350" dirty="0">
                <a:solidFill>
                  <a:schemeClr val="bg2"/>
                </a:solidFill>
              </a:rPr>
              <a:t>      file events and convert into CSV file</a:t>
            </a:r>
            <a:endParaRPr sz="1050" dirty="0">
              <a:solidFill>
                <a:schemeClr val="bg2"/>
              </a:solidFill>
            </a:endParaRPr>
          </a:p>
          <a:p>
            <a:pPr marL="285743" indent="-28574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bg2"/>
                </a:solidFill>
              </a:rPr>
              <a:t>Train AI/ML algorithms to detect attack</a:t>
            </a:r>
            <a:endParaRPr sz="1050" dirty="0">
              <a:solidFill>
                <a:schemeClr val="bg2"/>
              </a:solidFill>
            </a:endParaRPr>
          </a:p>
          <a:p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2936" y="2058374"/>
            <a:ext cx="4493911" cy="22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3"/>
          <p:cNvSpPr txBox="1"/>
          <p:nvPr/>
        </p:nvSpPr>
        <p:spPr>
          <a:xfrm>
            <a:off x="334176" y="4058462"/>
            <a:ext cx="5087691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500" b="1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Threat detection algorithms:</a:t>
            </a:r>
            <a:endParaRPr sz="1050" dirty="0">
              <a:solidFill>
                <a:schemeClr val="bg2"/>
              </a:solidFill>
            </a:endParaRPr>
          </a:p>
          <a:p>
            <a:pPr marL="285743" indent="-28574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If a rule-set is triggered, analyze the sample for malicious behavior</a:t>
            </a:r>
            <a:endParaRPr sz="1050" dirty="0">
              <a:solidFill>
                <a:schemeClr val="bg2"/>
              </a:solidFill>
            </a:endParaRPr>
          </a:p>
          <a:p>
            <a:pPr marL="285743" indent="-28574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If not, check with AI/ML algorithms for malicious behavior</a:t>
            </a:r>
            <a:endParaRPr sz="1050" dirty="0">
              <a:solidFill>
                <a:schemeClr val="bg2"/>
              </a:solidFill>
            </a:endParaRPr>
          </a:p>
        </p:txBody>
      </p:sp>
      <p:sp>
        <p:nvSpPr>
          <p:cNvPr id="187" name="Google Shape;187;p13"/>
          <p:cNvSpPr txBox="1"/>
          <p:nvPr/>
        </p:nvSpPr>
        <p:spPr>
          <a:xfrm>
            <a:off x="334176" y="273844"/>
            <a:ext cx="8181175" cy="41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FF"/>
              </a:buClr>
              <a:buSzPts val="2900"/>
            </a:pPr>
            <a:r>
              <a:rPr lang="en-US" sz="2175" b="1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Sandbox: Malware Datasets and AI/ML Algorithms</a:t>
            </a:r>
            <a:endParaRPr sz="2175" b="1" dirty="0">
              <a:solidFill>
                <a:schemeClr val="bg2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771075" y="2270675"/>
            <a:ext cx="6981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/>
              <a:t>Thank you</a:t>
            </a:r>
            <a:br>
              <a:rPr lang="en-IN"/>
            </a:br>
            <a:br>
              <a:rPr lang="en-IN"/>
            </a:br>
            <a:r>
              <a:rPr lang="en-IN" sz="2800"/>
              <a:t>Contact: </a:t>
            </a:r>
            <a:r>
              <a:rPr lang="en-IN" sz="2800" u="sng">
                <a:solidFill>
                  <a:schemeClr val="hlink"/>
                </a:solidFill>
                <a:hlinkClick r:id="rId3"/>
              </a:rPr>
              <a:t>mhanawal@iitb.ac.in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92CD-E64B-4931-3845-02627865B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" y="368764"/>
            <a:ext cx="8501989" cy="655404"/>
          </a:xfrm>
        </p:spPr>
        <p:txBody>
          <a:bodyPr/>
          <a:lstStyle/>
          <a:p>
            <a:r>
              <a:rPr lang="en-US" sz="3000" b="1" dirty="0">
                <a:latin typeface="+mj-lt"/>
              </a:rPr>
              <a:t>Cyberattacks in India (Top 7 recent attacks)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8CBF8-3E41-3977-F694-BD51E65F7A34}"/>
              </a:ext>
            </a:extLst>
          </p:cNvPr>
          <p:cNvSpPr txBox="1"/>
          <p:nvPr/>
        </p:nvSpPr>
        <p:spPr>
          <a:xfrm>
            <a:off x="267641" y="1318600"/>
            <a:ext cx="81634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Razorpay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Lost Rs. 7.3 crores in unauthorized transactions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Amazon, Flipkart, Airtel &amp; </a:t>
            </a: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JioMart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Data of 10 crore users stoles due to cyberattack in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Juspay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Oil India Ltd: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Ransomware attack demanded Rs. 58 Crores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Tech Mahindra: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Ransomware attack resulted in loss of Rs. 35 Crores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Mobikwik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10 Crore user data put of dark web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Air India: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Reportedly 45 Lac passenger data hacked</a:t>
            </a:r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Domino’s: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18 cores order are put in public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2"/>
                </a:solidFill>
              </a:rPr>
              <a:t>AIIMS: </a:t>
            </a:r>
            <a:r>
              <a:rPr lang="en-US" sz="1800" dirty="0"/>
              <a:t>ransomware attacks</a:t>
            </a:r>
          </a:p>
          <a:p>
            <a:r>
              <a:rPr lang="en-US" dirty="0"/>
              <a:t>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FCC0B-B4CB-03D9-D4EA-66EB088C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725" y="3289549"/>
            <a:ext cx="3293634" cy="16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4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B013-F789-5C13-0694-8CA1C871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33925"/>
            <a:ext cx="7755900" cy="299172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Cyberattacks in news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59A17-3905-F42E-B274-7B1A31F2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85" y="804098"/>
            <a:ext cx="6619390" cy="3995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BCB40-9F0B-F28A-4BC8-E178DE33F60F}"/>
              </a:ext>
            </a:extLst>
          </p:cNvPr>
          <p:cNvSpPr txBox="1"/>
          <p:nvPr/>
        </p:nvSpPr>
        <p:spPr>
          <a:xfrm>
            <a:off x="6436207" y="4870504"/>
            <a:ext cx="2707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The BlackBerry 2022 Threat Report </a:t>
            </a:r>
          </a:p>
        </p:txBody>
      </p:sp>
    </p:spTree>
    <p:extLst>
      <p:ext uri="{BB962C8B-B14F-4D97-AF65-F5344CB8AC3E}">
        <p14:creationId xmlns:p14="http://schemas.microsoft.com/office/powerpoint/2010/main" val="335636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80-FA74-6830-3034-F36C89B8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23566"/>
            <a:ext cx="7755900" cy="441061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Supply Chain Attacks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2F345-8B2E-B513-E18B-2FB7BA22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2" r="6298"/>
          <a:stretch/>
        </p:blipFill>
        <p:spPr>
          <a:xfrm>
            <a:off x="192210" y="917369"/>
            <a:ext cx="3894011" cy="3031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52AD75-AE42-BDF4-DF26-616F104333B4}"/>
              </a:ext>
            </a:extLst>
          </p:cNvPr>
          <p:cNvSpPr txBox="1"/>
          <p:nvPr/>
        </p:nvSpPr>
        <p:spPr>
          <a:xfrm>
            <a:off x="4435458" y="1119078"/>
            <a:ext cx="4387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Attackers look for path of least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Supply chain represent the latest tradecraft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Trust is exploited!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C4A3B-5F87-96DB-CA2B-69A408C8CF0B}"/>
              </a:ext>
            </a:extLst>
          </p:cNvPr>
          <p:cNvSpPr txBox="1"/>
          <p:nvPr/>
        </p:nvSpPr>
        <p:spPr>
          <a:xfrm>
            <a:off x="3812691" y="2432939"/>
            <a:ext cx="53415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NotPetya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ransomware attack (2017): </a:t>
            </a:r>
          </a:p>
          <a:p>
            <a:r>
              <a:rPr lang="en-US" dirty="0"/>
              <a:t>Compromised the Ukrainian tax software </a:t>
            </a:r>
            <a:r>
              <a:rPr lang="en-US" dirty="0" err="1"/>
              <a:t>MEDoc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SolarisWinds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(2020): </a:t>
            </a:r>
          </a:p>
          <a:p>
            <a:r>
              <a:rPr lang="en-US" dirty="0"/>
              <a:t>Compromised Orion IT Management and monitoring software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Kaseya (2021): </a:t>
            </a:r>
          </a:p>
          <a:p>
            <a:r>
              <a:rPr lang="en-US" dirty="0"/>
              <a:t>Compromised Virtual System/Server Administration (VSA)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FE1BA-555B-0238-0E54-7EB9F3781098}"/>
              </a:ext>
            </a:extLst>
          </p:cNvPr>
          <p:cNvSpPr txBox="1"/>
          <p:nvPr/>
        </p:nvSpPr>
        <p:spPr>
          <a:xfrm>
            <a:off x="1014418" y="4028836"/>
            <a:ext cx="26581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Image: The BlackBerry 2022 Threat Report </a:t>
            </a:r>
          </a:p>
        </p:txBody>
      </p:sp>
    </p:spTree>
    <p:extLst>
      <p:ext uri="{BB962C8B-B14F-4D97-AF65-F5344CB8AC3E}">
        <p14:creationId xmlns:p14="http://schemas.microsoft.com/office/powerpoint/2010/main" val="232525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0CDD-68E2-0C9D-4897-23E5F070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207198"/>
            <a:ext cx="7277254" cy="767700"/>
          </a:xfrm>
        </p:spPr>
        <p:txBody>
          <a:bodyPr/>
          <a:lstStyle/>
          <a:p>
            <a:r>
              <a:rPr lang="en-US" sz="3200" dirty="0"/>
              <a:t>Challenges in Detecting Malwares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7B563-28C8-DC62-BE30-28A491E7A26B}"/>
              </a:ext>
            </a:extLst>
          </p:cNvPr>
          <p:cNvSpPr txBox="1"/>
          <p:nvPr/>
        </p:nvSpPr>
        <p:spPr>
          <a:xfrm>
            <a:off x="731520" y="1556087"/>
            <a:ext cx="446227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Evade Antivirus: </a:t>
            </a:r>
            <a:r>
              <a:rPr lang="en-US" sz="1600" dirty="0"/>
              <a:t>Changing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Evade Static analysis: </a:t>
            </a:r>
            <a:r>
              <a:rPr lang="en-US" sz="1600" dirty="0"/>
              <a:t>Use obscure programming language (Go, </a:t>
            </a:r>
            <a:r>
              <a:rPr lang="en-US" sz="1600" dirty="0" err="1"/>
              <a:t>Nim</a:t>
            </a:r>
            <a:r>
              <a:rPr lang="en-US" sz="1600" dirty="0"/>
              <a:t>, Rust)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Evade dynamic analysis</a:t>
            </a:r>
            <a:r>
              <a:rPr lang="en-US" sz="1600" dirty="0"/>
              <a:t>: Can detect sandboxed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Hide deep inside: </a:t>
            </a:r>
            <a:r>
              <a:rPr lang="en-US" sz="1600" dirty="0"/>
              <a:t>Software getting complex with too many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Adversarial training </a:t>
            </a:r>
            <a:r>
              <a:rPr lang="en-US" sz="1600" dirty="0"/>
              <a:t>can defeat security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Appear genuine: </a:t>
            </a:r>
            <a:r>
              <a:rPr lang="en-US" sz="1600" dirty="0"/>
              <a:t>Emergence of cloud and IoT make it easy to hide and propagate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864E2-B7A5-3570-C7A4-3975DD28B636}"/>
              </a:ext>
            </a:extLst>
          </p:cNvPr>
          <p:cNvSpPr txBox="1"/>
          <p:nvPr/>
        </p:nvSpPr>
        <p:spPr>
          <a:xfrm>
            <a:off x="6225872" y="3665551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TechRepublic</a:t>
            </a:r>
          </a:p>
        </p:txBody>
      </p:sp>
      <p:pic>
        <p:nvPicPr>
          <p:cNvPr id="2056" name="Picture 8" descr="Why traditional malware detection can't stop the latest security threats |  TechRepublic">
            <a:extLst>
              <a:ext uri="{FF2B5EF4-FFF2-40B4-BE49-F238E27FC236}">
                <a16:creationId xmlns:a16="http://schemas.microsoft.com/office/drawing/2014/main" id="{8833C5D1-8075-2B7A-8A56-1588689A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82" y="1700968"/>
            <a:ext cx="2751151" cy="18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5EE323-A6A3-09C0-22C9-355C99135E92}"/>
              </a:ext>
            </a:extLst>
          </p:cNvPr>
          <p:cNvSpPr txBox="1"/>
          <p:nvPr/>
        </p:nvSpPr>
        <p:spPr>
          <a:xfrm>
            <a:off x="1421319" y="4454291"/>
            <a:ext cx="6579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Way forward: </a:t>
            </a:r>
            <a:r>
              <a:rPr lang="en-US" sz="1600" dirty="0">
                <a:solidFill>
                  <a:srgbClr val="FF0000"/>
                </a:solidFill>
              </a:rPr>
              <a:t>Good network visibility and behavioral analysis can help </a:t>
            </a:r>
          </a:p>
        </p:txBody>
      </p:sp>
    </p:spTree>
    <p:extLst>
      <p:ext uri="{BB962C8B-B14F-4D97-AF65-F5344CB8AC3E}">
        <p14:creationId xmlns:p14="http://schemas.microsoft.com/office/powerpoint/2010/main" val="400798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0CDD-68E2-0C9D-4897-23E5F070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207198"/>
            <a:ext cx="7277254" cy="767700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Attack Life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75350-FDFE-1338-CAB1-2D1988A32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" y="2442168"/>
            <a:ext cx="7772400" cy="1059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ED24A2-5B3F-EE3A-1DEE-44A1F303170C}"/>
              </a:ext>
            </a:extLst>
          </p:cNvPr>
          <p:cNvSpPr txBox="1"/>
          <p:nvPr/>
        </p:nvSpPr>
        <p:spPr>
          <a:xfrm>
            <a:off x="649224" y="1380744"/>
            <a:ext cx="5091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Advanced Persistent Threat  group (</a:t>
            </a:r>
            <a:r>
              <a:rPr lang="en-IN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low-and-slow</a:t>
            </a:r>
            <a:r>
              <a:rPr lang="en-US" sz="1600" dirty="0"/>
              <a:t>)</a:t>
            </a:r>
          </a:p>
          <a:p>
            <a:pPr marL="342900" indent="-342900">
              <a:buAutoNum type="arabicPeriod"/>
            </a:pPr>
            <a:r>
              <a:rPr lang="en-US" sz="1600" dirty="0"/>
              <a:t>Ransomware attacks (smash and grab)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B16D4-79B6-4C14-03DB-66973F12B38D}"/>
              </a:ext>
            </a:extLst>
          </p:cNvPr>
          <p:cNvSpPr txBox="1"/>
          <p:nvPr/>
        </p:nvSpPr>
        <p:spPr>
          <a:xfrm>
            <a:off x="722376" y="4032504"/>
            <a:ext cx="840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attackers users certain Tactics, Techniques and Procedures (TTP) are launch attacks </a:t>
            </a:r>
          </a:p>
        </p:txBody>
      </p:sp>
    </p:spTree>
    <p:extLst>
      <p:ext uri="{BB962C8B-B14F-4D97-AF65-F5344CB8AC3E}">
        <p14:creationId xmlns:p14="http://schemas.microsoft.com/office/powerpoint/2010/main" val="2452028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E4FD-508C-4496-593E-7319C101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44" y="68165"/>
            <a:ext cx="7755900" cy="767700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MITRE ATT&amp;CK Framework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8E138-1B24-8578-62EB-3C52A2F8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4" y="744351"/>
            <a:ext cx="7772400" cy="42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E4FD-508C-4496-593E-7319C101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44" y="68165"/>
            <a:ext cx="7755900" cy="767700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Good visibility of system logs: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EE99C-FCC0-90CD-8B6B-B8679D4ADB78}"/>
              </a:ext>
            </a:extLst>
          </p:cNvPr>
          <p:cNvSpPr txBox="1"/>
          <p:nvPr/>
        </p:nvSpPr>
        <p:spPr>
          <a:xfrm>
            <a:off x="270774" y="877811"/>
            <a:ext cx="58256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Quality logs are important to to understand and detect threats: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Process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Socket/Network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Hardware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Etc.</a:t>
            </a:r>
          </a:p>
        </p:txBody>
      </p:sp>
      <p:sp>
        <p:nvSpPr>
          <p:cNvPr id="8" name="Google Shape;77;p15">
            <a:extLst>
              <a:ext uri="{FF2B5EF4-FFF2-40B4-BE49-F238E27FC236}">
                <a16:creationId xmlns:a16="http://schemas.microsoft.com/office/drawing/2014/main" id="{1ABF85B4-1A46-33D6-09B9-95C267347C8C}"/>
              </a:ext>
            </a:extLst>
          </p:cNvPr>
          <p:cNvSpPr txBox="1"/>
          <p:nvPr/>
        </p:nvSpPr>
        <p:spPr>
          <a:xfrm>
            <a:off x="133572" y="2989636"/>
            <a:ext cx="4931100" cy="136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600" dirty="0"/>
              <a:t>Default Logging systems</a:t>
            </a:r>
          </a:p>
          <a:p>
            <a:pPr marL="4000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600" dirty="0"/>
              <a:t>Linux: </a:t>
            </a:r>
            <a:r>
              <a:rPr lang="en-GB" sz="1600" dirty="0" err="1"/>
              <a:t>Auditd</a:t>
            </a:r>
            <a:r>
              <a:rPr lang="en-GB" sz="1600" dirty="0"/>
              <a:t> </a:t>
            </a:r>
          </a:p>
          <a:p>
            <a:pPr marL="400050" lvl="8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GB" sz="1600" dirty="0"/>
              <a:t>Windows: </a:t>
            </a:r>
            <a:r>
              <a:rPr lang="en-US" sz="1600" dirty="0"/>
              <a:t>Sysmon and Event Tracer for Windows (ETW)</a:t>
            </a:r>
          </a:p>
        </p:txBody>
      </p:sp>
      <p:pic>
        <p:nvPicPr>
          <p:cNvPr id="9" name="Google Shape;82;p15">
            <a:extLst>
              <a:ext uri="{FF2B5EF4-FFF2-40B4-BE49-F238E27FC236}">
                <a16:creationId xmlns:a16="http://schemas.microsoft.com/office/drawing/2014/main" id="{1BFB88F6-66F9-C047-7F64-B2917A0CFF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3116" y="2735639"/>
            <a:ext cx="640950" cy="7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0;p15">
            <a:extLst>
              <a:ext uri="{FF2B5EF4-FFF2-40B4-BE49-F238E27FC236}">
                <a16:creationId xmlns:a16="http://schemas.microsoft.com/office/drawing/2014/main" id="{38166AF4-457C-3D76-C989-4C88369ED0A7}"/>
              </a:ext>
            </a:extLst>
          </p:cNvPr>
          <p:cNvSpPr/>
          <p:nvPr/>
        </p:nvSpPr>
        <p:spPr>
          <a:xfrm>
            <a:off x="5129996" y="1296238"/>
            <a:ext cx="3045816" cy="2969621"/>
          </a:xfrm>
          <a:prstGeom prst="flowChartDocument">
            <a:avLst/>
          </a:prstGeom>
          <a:gradFill flip="none" rotWithShape="1">
            <a:gsLst>
              <a:gs pos="0">
                <a:srgbClr val="C1A3F9">
                  <a:shade val="30000"/>
                  <a:satMod val="115000"/>
                </a:srgbClr>
              </a:gs>
              <a:gs pos="50000">
                <a:srgbClr val="C1A3F9">
                  <a:shade val="67500"/>
                  <a:satMod val="115000"/>
                </a:srgbClr>
              </a:gs>
              <a:gs pos="100000">
                <a:srgbClr val="C1A3F9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30200">
              <a:lnSpc>
                <a:spcPct val="115000"/>
              </a:lnSpc>
              <a:buClr>
                <a:schemeClr val="dk2"/>
              </a:buClr>
              <a:buSzPts val="1600"/>
              <a:buFont typeface="Arial"/>
              <a:buChar char="●"/>
            </a:pPr>
            <a:r>
              <a:rPr lang="en-GB" sz="1600" b="1" dirty="0">
                <a:solidFill>
                  <a:schemeClr val="dk2"/>
                </a:solidFill>
              </a:rPr>
              <a:t>Collection of required information from endpoints</a:t>
            </a:r>
            <a:endParaRPr lang="en-GB" sz="1600" b="1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 b="1" dirty="0">
                <a:solidFill>
                  <a:schemeClr val="dk2"/>
                </a:solidFill>
              </a:rPr>
              <a:t>Collection of Logs to a central location</a:t>
            </a:r>
            <a:endParaRPr sz="1600" b="1" dirty="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 b="1" dirty="0">
                <a:solidFill>
                  <a:schemeClr val="dk2"/>
                </a:solidFill>
              </a:rPr>
              <a:t>Contextualization of logs and system state</a:t>
            </a:r>
            <a:endParaRPr sz="1600" b="1" dirty="0">
              <a:solidFill>
                <a:schemeClr val="dk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18BDA-BD9A-A698-847E-0DA0FBAE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268" y="4161433"/>
            <a:ext cx="3175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48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1383</Words>
  <Application>Microsoft Macintosh PowerPoint</Application>
  <PresentationFormat>On-screen Show (16:9)</PresentationFormat>
  <Paragraphs>215</Paragraphs>
  <Slides>26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Epilogue</vt:lpstr>
      <vt:lpstr>Helvetica</vt:lpstr>
      <vt:lpstr>Inter</vt:lpstr>
      <vt:lpstr>Inter ExtraBold</vt:lpstr>
      <vt:lpstr>Inter ExtraLight</vt:lpstr>
      <vt:lpstr>Lato</vt:lpstr>
      <vt:lpstr>Roboto</vt:lpstr>
      <vt:lpstr>Roboto Light</vt:lpstr>
      <vt:lpstr>Material</vt:lpstr>
      <vt:lpstr> Osquery for Endpoint Visibility and Threat Analysis  IIT Jammu: Sec Workshop 22-23rd February 2023  Prof. Manjesh K. Hanawal  IIT Bombay </vt:lpstr>
      <vt:lpstr>Cyber security and threats</vt:lpstr>
      <vt:lpstr>Cyberattacks in India (Top 7 recent attacks)</vt:lpstr>
      <vt:lpstr>Cyberattacks in news</vt:lpstr>
      <vt:lpstr>Supply Chain Attacks</vt:lpstr>
      <vt:lpstr>Challenges in Detecting Malwares</vt:lpstr>
      <vt:lpstr>Attack Life Cycle</vt:lpstr>
      <vt:lpstr>MITRE ATT&amp;CK Framework</vt:lpstr>
      <vt:lpstr>Good visibility of system logs:</vt:lpstr>
      <vt:lpstr>Contextualization of logs</vt:lpstr>
      <vt:lpstr>Osquery: Endpoint visibility</vt:lpstr>
      <vt:lpstr>Osquery Schemas</vt:lpstr>
      <vt:lpstr>Osquery Advantages </vt:lpstr>
      <vt:lpstr>Running Osquery   </vt:lpstr>
      <vt:lpstr>Configuring Osquery   </vt:lpstr>
      <vt:lpstr>Osquery Configuring File /etc/osquery/osquery.conf  </vt:lpstr>
      <vt:lpstr>Example Configuring File  </vt:lpstr>
      <vt:lpstr>Use of Osqueryi</vt:lpstr>
      <vt:lpstr>Use of Osqueryd</vt:lpstr>
      <vt:lpstr>VAJRA Indigenous End-point Detection and Response Tool for Securing End points</vt:lpstr>
      <vt:lpstr>VAJRA Architecture</vt:lpstr>
      <vt:lpstr>Features</vt:lpstr>
      <vt:lpstr>Features</vt:lpstr>
      <vt:lpstr>Role of AI and ML </vt:lpstr>
      <vt:lpstr>PowerPoint Presentation</vt:lpstr>
      <vt:lpstr>Thank you  Contact: mhanawal@iitb.ac.in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ML in Cybersecurity  ACM Winter School Digital Trust Lab   Prof. Manjesh K. Hanawal </dc:title>
  <cp:lastModifiedBy>Manjesh Kumar Hanawal</cp:lastModifiedBy>
  <cp:revision>33</cp:revision>
  <dcterms:modified xsi:type="dcterms:W3CDTF">2023-02-22T01:13:10Z</dcterms:modified>
</cp:coreProperties>
</file>